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handoutMasterIdLst>
    <p:handoutMasterId r:id="rId18"/>
  </p:handoutMasterIdLst>
  <p:sldIdLst>
    <p:sldId id="293" r:id="rId2"/>
    <p:sldId id="257" r:id="rId3"/>
    <p:sldId id="258" r:id="rId4"/>
    <p:sldId id="256" r:id="rId5"/>
    <p:sldId id="260" r:id="rId6"/>
    <p:sldId id="285" r:id="rId7"/>
    <p:sldId id="292" r:id="rId8"/>
    <p:sldId id="290" r:id="rId9"/>
    <p:sldId id="291" r:id="rId10"/>
    <p:sldId id="261" r:id="rId11"/>
    <p:sldId id="287" r:id="rId12"/>
    <p:sldId id="278" r:id="rId13"/>
    <p:sldId id="279" r:id="rId14"/>
    <p:sldId id="280" r:id="rId15"/>
    <p:sldId id="281" r:id="rId16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2" autoAdjust="0"/>
    <p:restoredTop sz="94638" autoAdjust="0"/>
  </p:normalViewPr>
  <p:slideViewPr>
    <p:cSldViewPr>
      <p:cViewPr>
        <p:scale>
          <a:sx n="50" d="100"/>
          <a:sy n="50" d="100"/>
        </p:scale>
        <p:origin x="-1454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CA12896-92D7-4B98-A4BC-55174DD5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C958E65-4CF8-46E6-A6B1-D939F3477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3626-96E2-4CB4-A378-D2BBFD5A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5621-BD88-469D-945D-A7EFB4344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644D-5028-40EC-B02A-963E666F6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032250" y="1598613"/>
            <a:ext cx="3617913" cy="4497387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F7BA-5316-4632-9C74-4C53259FA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E0C6-E5A2-4CFA-86E9-C0E991BDF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2004-1DB8-4E3A-85DC-AA80F2F1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4D02-9362-4683-A1EF-A03C307B6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809A-6DAE-4598-A693-8A2A1D7E3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55BC-ECE9-40F8-920D-F78DAA2ED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6D1C-A08A-46FD-9268-958A7CFAA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1B31-701A-44CE-ACD4-3DB270042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735D-9B55-4699-9EDF-D53825E7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FF78-87F6-4B79-9015-CEC61BA4D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4B43B0-B7C1-4C34-8AEA-94481658C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hyperlink" Target="file:///C:\Documents%20and%20Settings\Administrator\My%20Documents\CDK\Lectures\Urban%20design\0069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133600"/>
          </a:xfrm>
        </p:spPr>
        <p:txBody>
          <a:bodyPr/>
          <a:lstStyle/>
          <a:p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LECTURE # 01</a:t>
            </a:r>
            <a:br>
              <a:rPr lang="en-US" sz="3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INTRODUCTION TO URBAN DESIGN</a:t>
            </a:r>
            <a:br>
              <a:rPr lang="en-US" sz="3800" b="1" smtClean="0">
                <a:latin typeface="Times New Roman" pitchFamily="18" charset="0"/>
                <a:cs typeface="Times New Roman" pitchFamily="18" charset="0"/>
              </a:rPr>
            </a:br>
            <a:endParaRPr lang="en-US" sz="3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object 9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16"/>
              <a:ext cx="1312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4" y="2976"/>
              <a:ext cx="95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" y="0"/>
              <a:ext cx="14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2" y="2936"/>
              <a:ext cx="1960" cy="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315200" cy="1143000"/>
          </a:xfrm>
        </p:spPr>
        <p:txBody>
          <a:bodyPr/>
          <a:lstStyle/>
          <a:p>
            <a:r>
              <a:rPr lang="en-US" b="1" smtClean="0"/>
              <a:t>Criteria for Urban Design: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400" smtClean="0"/>
              <a:t>What may dictate an urban design undertaking?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98613"/>
            <a:ext cx="6858000" cy="2897187"/>
          </a:xfrm>
        </p:spPr>
        <p:txBody>
          <a:bodyPr/>
          <a:lstStyle/>
          <a:p>
            <a:pPr marL="609600" indent="-609600"/>
            <a:r>
              <a:rPr lang="en-GB" sz="2400" smtClean="0"/>
              <a:t>Appeal (…how places look….) </a:t>
            </a:r>
          </a:p>
          <a:p>
            <a:pPr marL="609600" indent="-609600"/>
            <a:r>
              <a:rPr lang="en-GB" sz="2400" smtClean="0"/>
              <a:t>Function …(how places work…);</a:t>
            </a:r>
          </a:p>
          <a:p>
            <a:pPr marL="609600" indent="-609600"/>
            <a:r>
              <a:rPr lang="en-GB" sz="2400" smtClean="0"/>
              <a:t>Quality of urban areas; (ambience)</a:t>
            </a:r>
          </a:p>
          <a:p>
            <a:pPr marL="609600" indent="-609600"/>
            <a:r>
              <a:rPr lang="en-GB" sz="2400" smtClean="0"/>
              <a:t>Community well-being: Vitality; safety;</a:t>
            </a:r>
          </a:p>
          <a:p>
            <a:pPr marL="609600" indent="-609600"/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Criteria for Urban Design: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400" smtClean="0"/>
              <a:t>What may dictate an urban design undertaking?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98613"/>
            <a:ext cx="7696200" cy="4497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Environmental stress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Behavioural support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Identity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Diversity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Legibility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Meaning/communication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Development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Regeneration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Constraints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153400" cy="1143000"/>
          </a:xfrm>
        </p:spPr>
        <p:txBody>
          <a:bodyPr/>
          <a:lstStyle/>
          <a:p>
            <a:r>
              <a:rPr lang="en-US" sz="3600" b="1" smtClean="0"/>
              <a:t>  Abilities </a:t>
            </a:r>
            <a:r>
              <a:rPr lang="en-GB" sz="3600" b="1" smtClean="0"/>
              <a:t>&amp; </a:t>
            </a:r>
            <a:r>
              <a:rPr lang="en-US" sz="3600" b="1" smtClean="0"/>
              <a:t>Activities </a:t>
            </a:r>
            <a:r>
              <a:rPr lang="en-GB" sz="3600" b="1" smtClean="0"/>
              <a:t>of Urban Designers</a:t>
            </a:r>
            <a:endParaRPr lang="en-US" sz="3600" b="1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77200" cy="5257800"/>
          </a:xfrm>
        </p:spPr>
        <p:txBody>
          <a:bodyPr/>
          <a:lstStyle/>
          <a:p>
            <a:pPr marL="812800" indent="-812800" algn="just"/>
            <a:r>
              <a:rPr lang="en-US" sz="2400" smtClean="0"/>
              <a:t>Analysis – An audit of the characteristics of a site to give a sense of place.</a:t>
            </a:r>
          </a:p>
          <a:p>
            <a:pPr marL="812800" indent="-812800" algn="just"/>
            <a:r>
              <a:rPr lang="en-US" sz="2400" smtClean="0"/>
              <a:t>Collaboration – the need for urban designers to work with others, including with local communities.</a:t>
            </a:r>
          </a:p>
          <a:p>
            <a:pPr marL="812800" indent="-812800" algn="just"/>
            <a:r>
              <a:rPr lang="en-US" sz="2400" smtClean="0"/>
              <a:t>Policy Formulation – required to deal with the breadth of urban design issues and activities.</a:t>
            </a:r>
          </a:p>
          <a:p>
            <a:pPr marL="812800" indent="-812800" algn="just"/>
            <a:r>
              <a:rPr lang="en-US" sz="2400" smtClean="0"/>
              <a:t>Design Generation – Building, landscape and engineering design, site planning, master planning, framework design, illustrative design, and visioning.</a:t>
            </a:r>
          </a:p>
          <a:p>
            <a:pPr marL="812800" indent="-812800" algn="just"/>
            <a:r>
              <a:rPr lang="en-GB" sz="2400" smtClean="0"/>
              <a:t>I</a:t>
            </a:r>
            <a:r>
              <a:rPr lang="en-US" sz="2400" smtClean="0"/>
              <a:t>mplementation – attention to how plans and proposals could be implemented requires a capacity for initiative, innovation, creativity, negotiation, collaboration, and management.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467725" cy="1143000"/>
          </a:xfrm>
        </p:spPr>
        <p:txBody>
          <a:bodyPr/>
          <a:lstStyle/>
          <a:p>
            <a:r>
              <a:rPr lang="en-US" sz="3600" b="1" smtClean="0"/>
              <a:t>Typical Urban Design Problems/Issues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6964363" cy="4953000"/>
          </a:xfrm>
        </p:spPr>
        <p:txBody>
          <a:bodyPr/>
          <a:lstStyle/>
          <a:p>
            <a:pPr marL="812800" indent="-812800" algn="just">
              <a:lnSpc>
                <a:spcPct val="90000"/>
              </a:lnSpc>
            </a:pPr>
            <a:r>
              <a:rPr lang="en-GB" sz="2400" smtClean="0"/>
              <a:t>Area policy </a:t>
            </a:r>
          </a:p>
          <a:p>
            <a:pPr marL="812800" indent="-812800" algn="just">
              <a:lnSpc>
                <a:spcPct val="90000"/>
              </a:lnSpc>
            </a:pPr>
            <a:r>
              <a:rPr lang="en-GB" sz="2400" smtClean="0"/>
              <a:t>New Settlements</a:t>
            </a:r>
          </a:p>
          <a:p>
            <a:pPr marL="812800" indent="-812800" algn="just">
              <a:lnSpc>
                <a:spcPct val="90000"/>
              </a:lnSpc>
            </a:pPr>
            <a:r>
              <a:rPr lang="en-GB" sz="2400" smtClean="0"/>
              <a:t>Rehabilitation, redevelopment, and conservation</a:t>
            </a:r>
          </a:p>
          <a:p>
            <a:pPr marL="812800" indent="-812800" algn="just">
              <a:lnSpc>
                <a:spcPct val="90000"/>
              </a:lnSpc>
            </a:pPr>
            <a:r>
              <a:rPr lang="en-GB" sz="2400" smtClean="0"/>
              <a:t>Lines of movement</a:t>
            </a:r>
          </a:p>
          <a:p>
            <a:pPr marL="812800" indent="-812800" algn="just">
              <a:lnSpc>
                <a:spcPct val="90000"/>
              </a:lnSpc>
            </a:pPr>
            <a:r>
              <a:rPr lang="en-GB" sz="2400" smtClean="0"/>
              <a:t>Commercial centres and central districts</a:t>
            </a:r>
          </a:p>
          <a:p>
            <a:pPr marL="812800" indent="-812800" algn="just">
              <a:lnSpc>
                <a:spcPct val="90000"/>
              </a:lnSpc>
            </a:pPr>
            <a:r>
              <a:rPr lang="en-GB" sz="2400" smtClean="0"/>
              <a:t>Special Areas</a:t>
            </a:r>
          </a:p>
          <a:p>
            <a:pPr marL="812800" indent="-812800" algn="just">
              <a:lnSpc>
                <a:spcPct val="90000"/>
              </a:lnSpc>
            </a:pPr>
            <a:r>
              <a:rPr lang="en-GB" sz="2400" smtClean="0"/>
              <a:t>Large natural and man-made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Definitive Principles of Urban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525963"/>
          </a:xfrm>
        </p:spPr>
        <p:txBody>
          <a:bodyPr/>
          <a:lstStyle/>
          <a:p>
            <a:pPr marL="812800" indent="-812800"/>
            <a:r>
              <a:rPr lang="en-GB" sz="2400" smtClean="0"/>
              <a:t>Urban design as political statement</a:t>
            </a:r>
          </a:p>
          <a:p>
            <a:pPr marL="812800" indent="-812800"/>
            <a:r>
              <a:rPr lang="en-GB" sz="2400" smtClean="0"/>
              <a:t>Urban design as technique</a:t>
            </a:r>
          </a:p>
          <a:p>
            <a:pPr marL="812800" indent="-812800"/>
            <a:r>
              <a:rPr lang="en-GB" sz="2400" smtClean="0"/>
              <a:t>Urban design as mediation</a:t>
            </a:r>
          </a:p>
          <a:p>
            <a:pPr marL="812800" indent="-812800"/>
            <a:r>
              <a:rPr lang="en-GB" sz="2400" smtClean="0"/>
              <a:t>Urban design as private display</a:t>
            </a:r>
          </a:p>
          <a:p>
            <a:pPr marL="812800" indent="-812800"/>
            <a:r>
              <a:rPr lang="en-GB" sz="2400" smtClean="0"/>
              <a:t>Urban design as public presence</a:t>
            </a:r>
          </a:p>
          <a:p>
            <a:pPr marL="812800" indent="-812800"/>
            <a:r>
              <a:rPr lang="en-GB" sz="2400" smtClean="0"/>
              <a:t>Urban design as theatre</a:t>
            </a:r>
          </a:p>
          <a:p>
            <a:pPr marL="812800" indent="-812800"/>
            <a:r>
              <a:rPr lang="en-GB" sz="2400" smtClean="0"/>
              <a:t>Urban design as guardian of urban standards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Link Between Urban Design and Site Planning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 smtClean="0"/>
              <a:t>Urban design will enable the systematic identification and definition of sites.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algn="just">
              <a:lnSpc>
                <a:spcPct val="90000"/>
              </a:lnSpc>
            </a:pPr>
            <a:r>
              <a:rPr lang="en-US" sz="2400" smtClean="0"/>
              <a:t>Urban design will enable the informed and clear identification and/or selection of wider priorities about the site.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algn="just">
              <a:lnSpc>
                <a:spcPct val="90000"/>
              </a:lnSpc>
            </a:pPr>
            <a:r>
              <a:rPr lang="en-US" sz="2400" smtClean="0"/>
              <a:t>Urban design will enable good interpretation and use of existing features and operational forces.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001000" cy="47244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Urban </a:t>
            </a:r>
            <a:r>
              <a:rPr lang="en-US" sz="2000" dirty="0"/>
              <a:t>design is the design of towns and cities, streets and spaces. </a:t>
            </a:r>
            <a:r>
              <a:rPr lang="en-US" sz="2000" dirty="0" smtClean="0"/>
              <a:t>It </a:t>
            </a:r>
            <a:r>
              <a:rPr lang="en-US" sz="2000" dirty="0"/>
              <a:t>is  the collaborative and multi-disciplinary process of shaping the physical setting for life in cities, towns and villages; the art of making places; design in an urban context. </a:t>
            </a:r>
            <a:endParaRPr lang="en-US" sz="20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That part of town planning or architecture that determines the  order and form of the city with special emphasis on aesthetics (Frederick </a:t>
            </a:r>
            <a:r>
              <a:rPr lang="en-GB" sz="2000" dirty="0" err="1" smtClean="0"/>
              <a:t>Gutheim</a:t>
            </a:r>
            <a:r>
              <a:rPr lang="en-GB" sz="2000" dirty="0" smtClean="0"/>
              <a:t>, 1963).</a:t>
            </a:r>
            <a:r>
              <a:rPr lang="en-US" sz="20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Peter </a:t>
            </a:r>
            <a:r>
              <a:rPr lang="en-US" sz="2000" dirty="0"/>
              <a:t>Webber defines urban design as 'the process of </a:t>
            </a:r>
            <a:r>
              <a:rPr lang="en-US" sz="2000" dirty="0" err="1"/>
              <a:t>moulding</a:t>
            </a:r>
            <a:r>
              <a:rPr lang="en-US" sz="2000" dirty="0"/>
              <a:t> the form of the city through time'. </a:t>
            </a:r>
            <a:endParaRPr lang="en-US" sz="20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Jerry </a:t>
            </a:r>
            <a:r>
              <a:rPr lang="en-US" sz="2000" dirty="0"/>
              <a:t>Spencer has described it as 'creating the theatre of public life'.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915987"/>
          </a:xfrm>
        </p:spPr>
        <p:txBody>
          <a:bodyPr/>
          <a:lstStyle/>
          <a:p>
            <a:r>
              <a:rPr lang="en-US" b="1" smtClean="0"/>
              <a:t>Conti…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18475" cy="5257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algn="just">
              <a:lnSpc>
                <a:spcPct val="90000"/>
              </a:lnSpc>
            </a:pPr>
            <a:r>
              <a:rPr lang="en-GB" sz="2000" smtClean="0"/>
              <a:t>Organization of space, time, and communication/meaning (Amos Rapoport, 1977).</a:t>
            </a:r>
          </a:p>
          <a:p>
            <a:pPr lvl="1" algn="just">
              <a:lnSpc>
                <a:spcPct val="90000"/>
              </a:lnSpc>
            </a:pPr>
            <a:r>
              <a:rPr lang="en-GB" sz="2000" smtClean="0"/>
              <a:t>Organization of space – for different purposes and according to different rules that reflect the needs, values, and desires of the groups or individuals</a:t>
            </a:r>
            <a:r>
              <a:rPr lang="en-US" sz="2000" smtClean="0"/>
              <a:t> </a:t>
            </a:r>
          </a:p>
          <a:p>
            <a:pPr lvl="1" algn="just">
              <a:lnSpc>
                <a:spcPct val="90000"/>
              </a:lnSpc>
            </a:pPr>
            <a:r>
              <a:rPr lang="en-GB" sz="2000" smtClean="0"/>
              <a:t>Organization of Time – tempos and rhythms of human activity ,past versus future ,or linear versus cyclic; </a:t>
            </a:r>
          </a:p>
          <a:p>
            <a:pPr lvl="1" algn="just">
              <a:lnSpc>
                <a:spcPct val="90000"/>
              </a:lnSpc>
            </a:pPr>
            <a:r>
              <a:rPr lang="en-GB" sz="2000" smtClean="0"/>
              <a:t>Organization of communication – a way of controlling interaction including:</a:t>
            </a:r>
          </a:p>
          <a:p>
            <a:pPr lvl="2" algn="just">
              <a:lnSpc>
                <a:spcPct val="90000"/>
              </a:lnSpc>
            </a:pPr>
            <a:r>
              <a:rPr lang="en-GB" sz="2000" smtClean="0"/>
              <a:t>Its nature, direction, rate, etc</a:t>
            </a:r>
          </a:p>
          <a:p>
            <a:pPr lvl="2" algn="just">
              <a:lnSpc>
                <a:spcPct val="90000"/>
              </a:lnSpc>
            </a:pPr>
            <a:r>
              <a:rPr lang="en-GB" sz="2000" smtClean="0"/>
              <a:t>Who communicates with who, when, where, and How?</a:t>
            </a:r>
          </a:p>
          <a:p>
            <a:pPr lvl="2" algn="just">
              <a:lnSpc>
                <a:spcPct val="90000"/>
              </a:lnSpc>
            </a:pPr>
            <a:r>
              <a:rPr lang="en-GB" sz="2000" smtClean="0"/>
              <a:t>How the built environment and social organization are linked and related?</a:t>
            </a:r>
          </a:p>
          <a:p>
            <a:pPr lvl="1" algn="just">
              <a:lnSpc>
                <a:spcPct val="90000"/>
              </a:lnSpc>
            </a:pPr>
            <a:r>
              <a:rPr lang="en-GB" sz="2000" smtClean="0"/>
              <a:t>Organization of meaning – communicative and symbolic properties of space through signs, materials, colours, forms, landscaping etc.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GB" sz="2000" smtClean="0"/>
          </a:p>
          <a:p>
            <a:pPr algn="just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486400"/>
            <a:ext cx="7477125" cy="838200"/>
          </a:xfrm>
        </p:spPr>
        <p:txBody>
          <a:bodyPr/>
          <a:lstStyle/>
          <a:p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2000" b="1" smtClean="0"/>
              <a:t>Thus, urban design is BOTH a </a:t>
            </a:r>
            <a:r>
              <a:rPr lang="en-US" sz="2000" b="1" i="1" u="sng" smtClean="0"/>
              <a:t>means</a:t>
            </a:r>
            <a:r>
              <a:rPr lang="en-US" sz="2000" b="1" smtClean="0"/>
              <a:t> and an </a:t>
            </a:r>
            <a:r>
              <a:rPr lang="en-US" sz="2000" b="1" i="1" u="sng" smtClean="0"/>
              <a:t>end-state!</a:t>
            </a:r>
            <a:r>
              <a:rPr lang="en-US" sz="2000" b="1" i="1" smtClean="0"/>
              <a:t> ……</a:t>
            </a:r>
            <a:endParaRPr lang="en-US" sz="2000" b="1" i="1" u="sng" smtClean="0"/>
          </a:p>
        </p:txBody>
      </p:sp>
      <p:sp>
        <p:nvSpPr>
          <p:cNvPr id="512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921125" cy="3963988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Urban design creates a framework for our lives. Design brings order and relation into human surroundings. It is the production of cities by people for people.</a:t>
            </a:r>
          </a:p>
        </p:txBody>
      </p:sp>
      <p:pic>
        <p:nvPicPr>
          <p:cNvPr id="7172" name="Picture 15" descr="Laguna_Beach_lar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19200"/>
            <a:ext cx="3617913" cy="3886200"/>
          </a:xfrm>
          <a:noFill/>
        </p:spPr>
      </p:pic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219075" y="227013"/>
            <a:ext cx="7477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</a:rPr>
              <a:t>Conti…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391525" cy="992187"/>
          </a:xfrm>
        </p:spPr>
        <p:txBody>
          <a:bodyPr/>
          <a:lstStyle/>
          <a:p>
            <a:r>
              <a:rPr lang="en-US" sz="3200" b="1" smtClean="0"/>
              <a:t>Interdisciplinary nature of urban design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01000" cy="28971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000" smtClean="0"/>
              <a:t>Urban Design integrates the processes and expertise of many related disciplines including art, architecture, landscaping, the social sciences, economics, planning, engineering, and transport.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algn="just">
              <a:lnSpc>
                <a:spcPct val="90000"/>
              </a:lnSpc>
            </a:pPr>
            <a:r>
              <a:rPr lang="en-US" sz="2000" smtClean="0"/>
              <a:t>Notwithstanding, successful designs are actually determined by the public at-large rather than academia!. </a:t>
            </a:r>
          </a:p>
          <a:p>
            <a:pPr algn="just">
              <a:lnSpc>
                <a:spcPct val="90000"/>
              </a:lnSpc>
            </a:pPr>
            <a:endParaRPr lang="en-US" sz="2000" smtClean="0"/>
          </a:p>
          <a:p>
            <a:pPr algn="just">
              <a:lnSpc>
                <a:spcPct val="90000"/>
              </a:lnSpc>
            </a:pPr>
            <a:r>
              <a:rPr lang="en-US" sz="2000" smtClean="0"/>
              <a:t>Urban design works originates from engineering, architectural studies, and landscape science.</a:t>
            </a:r>
          </a:p>
          <a:p>
            <a:pPr algn="just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" y="4684713"/>
            <a:ext cx="2220913" cy="2173287"/>
          </a:xfrm>
          <a:noFill/>
        </p:spPr>
      </p:pic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0" y="4572000"/>
            <a:ext cx="9144000" cy="2286000"/>
            <a:chOff x="0" y="2880"/>
            <a:chExt cx="5760" cy="1440"/>
          </a:xfrm>
        </p:grpSpPr>
        <p:pic>
          <p:nvPicPr>
            <p:cNvPr id="819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0" y="2880"/>
              <a:ext cx="215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9" descr="LaVillette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" y="2880"/>
              <a:ext cx="21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1" descr="0069sm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880"/>
              <a:ext cx="16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620125" cy="1143000"/>
          </a:xfrm>
        </p:spPr>
        <p:txBody>
          <a:bodyPr/>
          <a:lstStyle/>
          <a:p>
            <a:r>
              <a:rPr lang="en-US" sz="3200" b="1" smtClean="0"/>
              <a:t>Urban Planning - Urban Design - Architecture Axis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01000" cy="44196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The relationship is historical: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 the 1960s, planning and architecture were split (Gosling &amp; </a:t>
            </a:r>
            <a:r>
              <a:rPr lang="en-US" sz="2400" dirty="0" err="1" smtClean="0"/>
              <a:t>maitland</a:t>
            </a:r>
            <a:r>
              <a:rPr lang="en-US" sz="2400" dirty="0" smtClean="0"/>
              <a:t>, 1984).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Planning concentrated on land use patterns and socio-economic issues </a:t>
            </a:r>
            <a:r>
              <a:rPr lang="en-US" sz="2400" b="1" i="1" dirty="0" smtClean="0"/>
              <a:t>(macro).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Architecture concentrated on the design of buildings </a:t>
            </a:r>
            <a:r>
              <a:rPr lang="en-US" sz="2400" b="1" i="1" dirty="0" smtClean="0"/>
              <a:t>(micro).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There emerged a responsibility gap where design of public space was concerned.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Urban design came in to </a:t>
            </a:r>
            <a:r>
              <a:rPr lang="en-US" sz="2400" b="1" dirty="0" smtClean="0"/>
              <a:t>bridge</a:t>
            </a:r>
            <a:r>
              <a:rPr lang="en-US" sz="2400" dirty="0" smtClean="0"/>
              <a:t> this gap.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Objectives of Urban Design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077200" cy="55626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400" b="1" smtClean="0"/>
              <a:t>         </a:t>
            </a:r>
          </a:p>
          <a:p>
            <a:pPr algn="just">
              <a:lnSpc>
                <a:spcPct val="120000"/>
              </a:lnSpc>
            </a:pPr>
            <a:r>
              <a:rPr lang="en-US" sz="2400" smtClean="0"/>
              <a:t>There is often considerable overlap between objectives and they are mutually re-enforcing; they include: </a:t>
            </a:r>
          </a:p>
          <a:p>
            <a:pPr lvl="1">
              <a:lnSpc>
                <a:spcPct val="120000"/>
              </a:lnSpc>
            </a:pPr>
            <a:r>
              <a:rPr lang="en-US" sz="2400" smtClean="0"/>
              <a:t>Aesthetics: Strong Visual Impact</a:t>
            </a:r>
          </a:p>
          <a:p>
            <a:pPr lvl="1"/>
            <a:r>
              <a:rPr lang="en-US" sz="2400" smtClean="0"/>
              <a:t>Development: New Investment. Employment opportunities</a:t>
            </a:r>
          </a:p>
          <a:p>
            <a:pPr lvl="1"/>
            <a:r>
              <a:rPr lang="en-US" sz="2400" smtClean="0"/>
              <a:t>Functional Efficiency</a:t>
            </a:r>
          </a:p>
          <a:p>
            <a:pPr lvl="1"/>
            <a:r>
              <a:rPr lang="en-US" sz="2400" smtClean="0"/>
              <a:t>Improved Environmental conditions</a:t>
            </a:r>
          </a:p>
          <a:p>
            <a:pPr lvl="1"/>
            <a:r>
              <a:rPr lang="en-US" sz="2400" smtClean="0"/>
              <a:t>Safety (ref. Safer Cities Program; CEPTED)</a:t>
            </a:r>
          </a:p>
          <a:p>
            <a:pPr lvl="1"/>
            <a:r>
              <a:rPr lang="en-US" sz="2400" smtClean="0"/>
              <a:t>Guardianship and Space standards</a:t>
            </a:r>
          </a:p>
          <a:p>
            <a:pPr lvl="1"/>
            <a:r>
              <a:rPr lang="en-US" sz="2400" smtClean="0"/>
              <a:t>Technical Solutions to unique problems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391525" cy="839787"/>
          </a:xfrm>
        </p:spPr>
        <p:txBody>
          <a:bodyPr/>
          <a:lstStyle/>
          <a:p>
            <a:r>
              <a:rPr lang="en-US" sz="3600" b="1" smtClean="0"/>
              <a:t>Why is Urban Design Needed?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924800" cy="4497388"/>
          </a:xfrm>
        </p:spPr>
        <p:txBody>
          <a:bodyPr/>
          <a:lstStyle/>
          <a:p>
            <a:pPr algn="just"/>
            <a:r>
              <a:rPr lang="en-US" sz="2400" smtClean="0"/>
              <a:t>Design can help enhance a city’s advantages – physical needs of citizens; safety, security and protection; an environment free of pollution, noise, accidents, and crime; a conducive social environment ..a sense of community; an appropriate image and prestige; creativity and self-expression in neighbourhoods; aesthetically pleasantness as a place of culture and a work of art.</a:t>
            </a:r>
          </a:p>
          <a:p>
            <a:pPr algn="just"/>
            <a:r>
              <a:rPr lang="en-US" sz="2400" smtClean="0"/>
              <a:t>Design can help diminish a city’s disadvantages – containment of size &amp; population; the obligation to travel; social stratification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315325" cy="839787"/>
          </a:xfrm>
        </p:spPr>
        <p:txBody>
          <a:bodyPr/>
          <a:lstStyle/>
          <a:p>
            <a:r>
              <a:rPr lang="en-US" b="1" smtClean="0"/>
              <a:t>Rationale for Urban Design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smtClean="0"/>
              <a:t>Any part of the city has a form and the assemblage of such parts generates a unique urban form and structure</a:t>
            </a:r>
          </a:p>
          <a:p>
            <a:pPr algn="just">
              <a:lnSpc>
                <a:spcPct val="80000"/>
              </a:lnSpc>
            </a:pPr>
            <a:endParaRPr lang="en-US" sz="2400" smtClean="0"/>
          </a:p>
          <a:p>
            <a:pPr algn="just">
              <a:lnSpc>
                <a:spcPct val="80000"/>
              </a:lnSpc>
            </a:pPr>
            <a:r>
              <a:rPr lang="en-US" sz="2400" smtClean="0"/>
              <a:t>Any part of a city is designable, and so is the assemblage of these parts to form streets, squares, urban fabric, monuments, skylines etc.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algn="just">
              <a:lnSpc>
                <a:spcPct val="80000"/>
              </a:lnSpc>
            </a:pPr>
            <a:r>
              <a:rPr lang="en-US" sz="2400" smtClean="0"/>
              <a:t>Even the incremental town forms evolve on the basis of commonly understood and accepted patterns…urban design offers a framework.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algn="just">
              <a:lnSpc>
                <a:spcPct val="80000"/>
              </a:lnSpc>
            </a:pPr>
            <a:r>
              <a:rPr lang="en-US" sz="2400" smtClean="0"/>
              <a:t>Today, many non-local forces are shaping the city; thus rules and patterns need to be introduced in the form of development and design frameworks founded on a city’s particular history, culture, location, etc. so as to safeguard its identity.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836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LECTURE # 01 INTRODUCTION TO URBAN DESIGN </vt:lpstr>
      <vt:lpstr>Introduction</vt:lpstr>
      <vt:lpstr>Conti…</vt:lpstr>
      <vt:lpstr> Thus, urban design is BOTH a means and an end-state! ……</vt:lpstr>
      <vt:lpstr>Interdisciplinary nature of urban design</vt:lpstr>
      <vt:lpstr>Urban Planning - Urban Design - Architecture Axis</vt:lpstr>
      <vt:lpstr>Objectives of Urban Design</vt:lpstr>
      <vt:lpstr>Why is Urban Design Needed?</vt:lpstr>
      <vt:lpstr>Rationale for Urban Design</vt:lpstr>
      <vt:lpstr>Criteria for Urban Design:  What may dictate an urban design undertaking?</vt:lpstr>
      <vt:lpstr>Criteria for Urban Design:  What may dictate an urban design undertaking?</vt:lpstr>
      <vt:lpstr>  Abilities &amp; Activities of Urban Designers</vt:lpstr>
      <vt:lpstr>Typical Urban Design Problems/Issues</vt:lpstr>
      <vt:lpstr>Definitive Principles of Urban Design</vt:lpstr>
      <vt:lpstr>Link Between Urban Design and Site Planning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Definition: Urban design: combination of tailored processes and creative responses aimed at enhancing the general appeal and functioning of towns, suburbs and centres.</dc:title>
  <dc:creator>CHARLES DADU</dc:creator>
  <cp:lastModifiedBy>AJ</cp:lastModifiedBy>
  <cp:revision>90</cp:revision>
  <dcterms:created xsi:type="dcterms:W3CDTF">2007-04-02T19:14:10Z</dcterms:created>
  <dcterms:modified xsi:type="dcterms:W3CDTF">2020-04-27T11:19:30Z</dcterms:modified>
</cp:coreProperties>
</file>